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sldIdLst>
    <p:sldId id="257" r:id="rId2"/>
    <p:sldId id="285" r:id="rId3"/>
    <p:sldId id="287" r:id="rId4"/>
    <p:sldId id="273" r:id="rId5"/>
    <p:sldId id="258" r:id="rId6"/>
    <p:sldId id="260" r:id="rId7"/>
    <p:sldId id="261" r:id="rId8"/>
    <p:sldId id="29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88" r:id="rId18"/>
    <p:sldId id="272" r:id="rId19"/>
    <p:sldId id="274" r:id="rId20"/>
    <p:sldId id="269" r:id="rId21"/>
    <p:sldId id="289" r:id="rId22"/>
    <p:sldId id="292" r:id="rId2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3" autoAdjust="0"/>
    <p:restoredTop sz="94660"/>
  </p:normalViewPr>
  <p:slideViewPr>
    <p:cSldViewPr>
      <p:cViewPr varScale="1">
        <p:scale>
          <a:sx n="72" d="100"/>
          <a:sy n="72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B72BA6B-6812-40C6-81B5-4EE787AFF03D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E6F8F-56F9-4682-B42D-11C724D50B4C}" type="slidenum">
              <a:rPr lang="tr-TR"/>
              <a:pPr/>
              <a:t>4</a:t>
            </a:fld>
            <a:endParaRPr lang="tr-TR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GT" sz="2000" b="1"/>
              <a:t>October 7th. 2006</a:t>
            </a:r>
            <a:endParaRPr lang="es-ES" sz="2000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067F43-1036-4DAA-9A47-E7E83238FE77}" type="slidenum">
              <a:rPr lang="tr-TR"/>
              <a:pPr/>
              <a:t>‹#›</a:t>
            </a:fld>
            <a:endParaRPr lang="tr-TR"/>
          </a:p>
        </p:txBody>
      </p:sp>
      <p:grpSp>
        <p:nvGrpSpPr>
          <p:cNvPr id="4506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506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506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506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grpSp>
          <p:nvGrpSpPr>
            <p:cNvPr id="4506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506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507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507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507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507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</p:grpSp>
      <p:grpSp>
        <p:nvGrpSpPr>
          <p:cNvPr id="4507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4507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507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507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grpSp>
          <p:nvGrpSpPr>
            <p:cNvPr id="4507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507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508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508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508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508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</p:grpSp>
      <p:sp>
        <p:nvSpPr>
          <p:cNvPr id="4508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4508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669E9-2F6D-4374-ADD5-C3048EA9037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22291-7805-45C5-AC06-013A3780F53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5BBCC-B5E6-4F68-9288-412E1AD2127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CEAF6-7FB8-4690-9C91-BB0597A2245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A71B2-3B2B-4D48-A536-4CD29B88DE4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E0E50-97C9-47FC-A21D-DFA88C52E32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ECB76-0573-4B71-A1B1-7C63A1DF05F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B7CEA-2BD4-4022-9B30-D933455C911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E3125-11A8-4809-9204-49AEB050ED4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C4828-688A-4DB4-8901-D15EB5A7921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9A5F4E-EA2D-4D70-8A26-B42779329583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4404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404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grpSp>
        <p:nvGrpSpPr>
          <p:cNvPr id="4404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404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404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404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404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404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404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404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405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405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grpSp>
          <p:nvGrpSpPr>
            <p:cNvPr id="4405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405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405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405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405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sp>
            <p:nvSpPr>
              <p:cNvPr id="4405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405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405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4406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406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406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406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406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406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406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406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406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</p:grpSp>
      <p:grpSp>
        <p:nvGrpSpPr>
          <p:cNvPr id="4406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407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407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4407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407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407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4407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407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407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407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407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408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408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408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408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  <p:sp>
          <p:nvSpPr>
            <p:cNvPr id="4408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Tag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7696200" cy="457835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Step 2: </a:t>
            </a:r>
          </a:p>
          <a:p>
            <a:pPr>
              <a:buFontTx/>
              <a:buNone/>
            </a:pPr>
            <a:endParaRPr lang="tr-TR"/>
          </a:p>
          <a:p>
            <a:pPr>
              <a:buFontTx/>
              <a:buNone/>
            </a:pPr>
            <a:r>
              <a:rPr lang="en-US"/>
              <a:t>Identify the type of verb.</a:t>
            </a:r>
            <a:endParaRPr lang="tr-TR"/>
          </a:p>
          <a:p>
            <a:pPr>
              <a:buFontTx/>
              <a:buNone/>
            </a:pPr>
            <a:r>
              <a:rPr lang="en-US" sz="2800"/>
              <a:t>(Is it the verb “to be”, an auxiliary verb, or</a:t>
            </a:r>
            <a:r>
              <a:rPr lang="tr-TR" sz="2800"/>
              <a:t> </a:t>
            </a:r>
            <a:r>
              <a:rPr lang="en-US" sz="2800"/>
              <a:t>the main verb?)</a:t>
            </a:r>
          </a:p>
          <a:p>
            <a:pPr algn="ctr">
              <a:buFontTx/>
              <a:buNone/>
            </a:pPr>
            <a:endParaRPr lang="tr-TR" sz="2800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Sergio likes to eat at buffets, _____ ___?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268538" y="4652963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sk-SK">
              <a:solidFill>
                <a:srgbClr val="66FF33"/>
              </a:solidFill>
              <a:latin typeface="Arial" charset="0"/>
              <a:cs typeface="Arial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692275" y="5373688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  <a:cs typeface="Arial" charset="0"/>
              </a:rPr>
              <a:t>Main verb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150"/>
            <a:ext cx="7696200" cy="479425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Step 3:</a:t>
            </a:r>
            <a:r>
              <a:rPr lang="en-US"/>
              <a:t> </a:t>
            </a:r>
          </a:p>
          <a:p>
            <a:pPr>
              <a:buFontTx/>
              <a:buNone/>
            </a:pPr>
            <a:r>
              <a:rPr lang="en-US"/>
              <a:t>	 	</a:t>
            </a:r>
            <a:endParaRPr lang="tr-TR"/>
          </a:p>
          <a:p>
            <a:pPr>
              <a:buFontTx/>
              <a:buNone/>
            </a:pPr>
            <a:r>
              <a:rPr lang="en-US"/>
              <a:t>Identify the tense of verb.</a:t>
            </a:r>
          </a:p>
          <a:p>
            <a:pPr algn="ctr">
              <a:buFontTx/>
              <a:buNone/>
            </a:pPr>
            <a:endParaRPr lang="tr-TR" sz="2800"/>
          </a:p>
          <a:p>
            <a:pPr algn="ctr">
              <a:buFontTx/>
              <a:buNone/>
            </a:pPr>
            <a:r>
              <a:rPr lang="en-US" sz="2800"/>
              <a:t>(Is it in present or past tense?)</a:t>
            </a:r>
            <a:endParaRPr lang="tr-TR" sz="2800"/>
          </a:p>
          <a:p>
            <a:pPr algn="ctr">
              <a:buFontTx/>
              <a:buNone/>
            </a:pPr>
            <a:endParaRPr lang="tr-TR" sz="2800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Sergio likes to eat at buffets, ______ ___?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195513" y="4652963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sk-SK">
              <a:solidFill>
                <a:srgbClr val="66FF33"/>
              </a:solidFill>
              <a:latin typeface="Arial" charset="0"/>
              <a:cs typeface="Arial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331913" y="5157788"/>
            <a:ext cx="2065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  <a:cs typeface="Arial" charset="0"/>
              </a:rPr>
              <a:t>Present tense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696200" cy="4721225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FF9933"/>
                </a:solidFill>
              </a:rPr>
              <a:t>Step 4: </a:t>
            </a:r>
            <a:endParaRPr lang="tr-TR" sz="2800">
              <a:solidFill>
                <a:srgbClr val="FF9933"/>
              </a:solidFill>
            </a:endParaRPr>
          </a:p>
          <a:p>
            <a:pPr>
              <a:buFontTx/>
              <a:buNone/>
            </a:pPr>
            <a:r>
              <a:rPr lang="en-US" sz="2800">
                <a:solidFill>
                  <a:srgbClr val="FF9933"/>
                </a:solidFill>
              </a:rPr>
              <a:t> </a:t>
            </a:r>
            <a:r>
              <a:rPr lang="en-US" sz="2400"/>
              <a:t>If in </a:t>
            </a:r>
            <a:r>
              <a:rPr lang="en-US" sz="2400">
                <a:solidFill>
                  <a:schemeClr val="folHlink"/>
                </a:solidFill>
              </a:rPr>
              <a:t>present tense</a:t>
            </a:r>
            <a:r>
              <a:rPr lang="en-US" sz="2400"/>
              <a:t>, determine if </a:t>
            </a:r>
            <a:r>
              <a:rPr lang="en-US" sz="2400">
                <a:solidFill>
                  <a:schemeClr val="folHlink"/>
                </a:solidFill>
              </a:rPr>
              <a:t>1st</a:t>
            </a:r>
            <a:r>
              <a:rPr lang="en-US" sz="2400"/>
              <a:t> or </a:t>
            </a:r>
            <a:r>
              <a:rPr lang="en-US" sz="2400">
                <a:solidFill>
                  <a:schemeClr val="folHlink"/>
                </a:solidFill>
              </a:rPr>
              <a:t>3rd</a:t>
            </a:r>
            <a:r>
              <a:rPr lang="en-US" sz="2400"/>
              <a:t> person.  If in </a:t>
            </a:r>
            <a:r>
              <a:rPr lang="en-US" sz="2400">
                <a:solidFill>
                  <a:schemeClr val="folHlink"/>
                </a:solidFill>
              </a:rPr>
              <a:t>past</a:t>
            </a:r>
            <a:r>
              <a:rPr lang="en-US" sz="2400">
                <a:solidFill>
                  <a:srgbClr val="FF9933"/>
                </a:solidFill>
              </a:rPr>
              <a:t> </a:t>
            </a:r>
            <a:r>
              <a:rPr lang="en-US" sz="2400">
                <a:solidFill>
                  <a:schemeClr val="folHlink"/>
                </a:solidFill>
              </a:rPr>
              <a:t>tense</a:t>
            </a:r>
            <a:r>
              <a:rPr lang="en-US" sz="2400"/>
              <a:t>, use auxiliary </a:t>
            </a:r>
            <a:r>
              <a:rPr lang="en-US" sz="2400">
                <a:solidFill>
                  <a:schemeClr val="folHlink"/>
                </a:solidFill>
              </a:rPr>
              <a:t>“to be”</a:t>
            </a:r>
            <a:r>
              <a:rPr lang="en-US" sz="2400"/>
              <a:t> or </a:t>
            </a:r>
            <a:r>
              <a:rPr lang="en-US" sz="2400">
                <a:solidFill>
                  <a:schemeClr val="folHlink"/>
                </a:solidFill>
              </a:rPr>
              <a:t>“do” in past</a:t>
            </a:r>
            <a:r>
              <a:rPr lang="en-US" sz="2400"/>
              <a:t>.</a:t>
            </a:r>
          </a:p>
          <a:p>
            <a:pPr algn="ctr">
              <a:buFontTx/>
              <a:buNone/>
            </a:pPr>
            <a:endParaRPr lang="tr-TR" sz="2400">
              <a:solidFill>
                <a:schemeClr val="hlink"/>
              </a:solidFill>
            </a:endParaRPr>
          </a:p>
          <a:p>
            <a:pPr algn="ctr"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Sergio likes to eat at buffets , </a:t>
            </a:r>
            <a:r>
              <a:rPr lang="en-US" sz="2400" u="sng">
                <a:solidFill>
                  <a:schemeClr val="tx2"/>
                </a:solidFill>
              </a:rPr>
              <a:t>_     _</a:t>
            </a:r>
            <a:r>
              <a:rPr lang="en-US" sz="2400">
                <a:solidFill>
                  <a:schemeClr val="tx2"/>
                </a:solidFill>
              </a:rPr>
              <a:t> ____?</a:t>
            </a:r>
            <a:endParaRPr lang="en-US" sz="280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en-US" sz="2800">
              <a:solidFill>
                <a:srgbClr val="FF9933"/>
              </a:solidFill>
            </a:endParaRPr>
          </a:p>
          <a:p>
            <a:pPr algn="ctr">
              <a:buFontTx/>
              <a:buNone/>
            </a:pPr>
            <a:endParaRPr lang="en-US" sz="2400"/>
          </a:p>
          <a:p>
            <a:pPr algn="ctr">
              <a:buFontTx/>
              <a:buNone/>
            </a:pPr>
            <a:endParaRPr lang="en-US" sz="2400">
              <a:solidFill>
                <a:schemeClr val="hlink"/>
              </a:solidFill>
            </a:endParaRPr>
          </a:p>
          <a:p>
            <a:r>
              <a:rPr lang="en-US" sz="2800"/>
              <a:t>Use the auxiliary verb </a:t>
            </a:r>
            <a:r>
              <a:rPr lang="en-US" sz="2800">
                <a:solidFill>
                  <a:srgbClr val="FF9933"/>
                </a:solidFill>
              </a:rPr>
              <a:t>“</a:t>
            </a:r>
            <a:r>
              <a:rPr lang="en-US" sz="2800">
                <a:solidFill>
                  <a:schemeClr val="tx2"/>
                </a:solidFill>
              </a:rPr>
              <a:t>does</a:t>
            </a:r>
            <a:r>
              <a:rPr lang="en-US" sz="2800">
                <a:solidFill>
                  <a:srgbClr val="FF9933"/>
                </a:solidFill>
              </a:rPr>
              <a:t>”</a:t>
            </a:r>
            <a:r>
              <a:rPr lang="en-US" sz="2800"/>
              <a:t>.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627313" y="3500438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sk-SK">
              <a:solidFill>
                <a:srgbClr val="66FF33"/>
              </a:solidFill>
              <a:latin typeface="Arial" charset="0"/>
              <a:cs typeface="Arial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763713" y="4221163"/>
            <a:ext cx="1897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Arial" charset="0"/>
                <a:cs typeface="Arial" charset="0"/>
              </a:rPr>
              <a:t>Third</a:t>
            </a:r>
            <a:r>
              <a:rPr lang="en-US" sz="2400">
                <a:solidFill>
                  <a:srgbClr val="66FF33"/>
                </a:solidFill>
                <a:latin typeface="Arial" charset="0"/>
                <a:cs typeface="Arial" charset="0"/>
              </a:rPr>
              <a:t> </a:t>
            </a:r>
            <a:r>
              <a:rPr lang="en-US" sz="2400">
                <a:solidFill>
                  <a:schemeClr val="tx2"/>
                </a:solidFill>
                <a:latin typeface="Arial" charset="0"/>
                <a:cs typeface="Arial" charset="0"/>
              </a:rPr>
              <a:t>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620713"/>
            <a:ext cx="8229600" cy="5510212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FF9933"/>
                </a:solidFill>
              </a:rPr>
              <a:t>Step 5:</a:t>
            </a:r>
            <a:r>
              <a:rPr lang="en-US"/>
              <a:t> </a:t>
            </a:r>
          </a:p>
          <a:p>
            <a:pPr>
              <a:buFontTx/>
              <a:buNone/>
            </a:pPr>
            <a:endParaRPr lang="tr-TR"/>
          </a:p>
          <a:p>
            <a:pPr>
              <a:buFontTx/>
              <a:buNone/>
            </a:pPr>
            <a:r>
              <a:rPr lang="en-US"/>
              <a:t>Is the verb affirmative or negative?</a:t>
            </a:r>
          </a:p>
          <a:p>
            <a:pPr algn="ctr">
              <a:buFontTx/>
              <a:buNone/>
            </a:pPr>
            <a:endParaRPr lang="en-US" sz="2800"/>
          </a:p>
          <a:p>
            <a:pPr algn="ctr"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Sergio likes to eat at buffets</a:t>
            </a:r>
            <a:r>
              <a:rPr lang="en-US" sz="2800">
                <a:solidFill>
                  <a:schemeClr val="hlink"/>
                </a:solidFill>
              </a:rPr>
              <a:t>,  __________?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tr-TR"/>
          </a:p>
          <a:p>
            <a:pPr>
              <a:buFontTx/>
              <a:buNone/>
            </a:pPr>
            <a:r>
              <a:rPr lang="tr-TR"/>
              <a:t>				</a:t>
            </a:r>
            <a:r>
              <a:rPr lang="en-US"/>
              <a:t>Write in the opposite.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2209800" y="3810000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sk-SK">
              <a:solidFill>
                <a:srgbClr val="66FF33"/>
              </a:solidFill>
              <a:latin typeface="Arial" charset="0"/>
              <a:cs typeface="Arial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524000" y="4495800"/>
            <a:ext cx="162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  <a:cs typeface="Arial" charset="0"/>
              </a:rPr>
              <a:t>Affirmative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084888" y="263683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  <a:cs typeface="Arial" charset="0"/>
              </a:rPr>
              <a:t>doesn’t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150"/>
            <a:ext cx="7696200" cy="479425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FF9933"/>
                </a:solidFill>
              </a:rPr>
              <a:t>Step 6:</a:t>
            </a:r>
            <a:r>
              <a:rPr lang="en-US"/>
              <a:t> </a:t>
            </a:r>
          </a:p>
          <a:p>
            <a:pPr>
              <a:buFontTx/>
              <a:buNone/>
            </a:pPr>
            <a:endParaRPr lang="tr-TR"/>
          </a:p>
          <a:p>
            <a:pPr>
              <a:buFontTx/>
              <a:buNone/>
            </a:pPr>
            <a:r>
              <a:rPr lang="en-US"/>
              <a:t>Add the pronoun at the end.</a:t>
            </a:r>
          </a:p>
          <a:p>
            <a:pPr algn="ctr">
              <a:buFontTx/>
              <a:buNone/>
            </a:pPr>
            <a:endParaRPr lang="en-US" sz="2800"/>
          </a:p>
          <a:p>
            <a:pPr algn="ctr"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Sergio likes to eat at buffets</a:t>
            </a:r>
            <a:r>
              <a:rPr lang="en-US" sz="2800">
                <a:solidFill>
                  <a:schemeClr val="hlink"/>
                </a:solidFill>
              </a:rPr>
              <a:t>, </a:t>
            </a:r>
            <a:r>
              <a:rPr lang="en-US" sz="2800" u="sng">
                <a:solidFill>
                  <a:schemeClr val="hlink"/>
                </a:solidFill>
              </a:rPr>
              <a:t>doesn’t</a:t>
            </a:r>
            <a:r>
              <a:rPr lang="en-US" sz="2800">
                <a:solidFill>
                  <a:schemeClr val="hlink"/>
                </a:solidFill>
              </a:rPr>
              <a:t>       ?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752600" y="3810000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sk-SK">
              <a:solidFill>
                <a:srgbClr val="66FF33"/>
              </a:solidFill>
              <a:latin typeface="Arial" charset="0"/>
              <a:cs typeface="Arial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371600" y="4495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  <a:cs typeface="Arial" charset="0"/>
              </a:rPr>
              <a:t>Noun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380288" y="285273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Arial" charset="0"/>
                <a:cs typeface="Arial" charset="0"/>
              </a:rPr>
              <a:t>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213"/>
          </a:xfrm>
        </p:spPr>
        <p:txBody>
          <a:bodyPr/>
          <a:lstStyle/>
          <a:p>
            <a:r>
              <a:rPr lang="en-US" sz="4000"/>
              <a:t>Overview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79248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 Step 1:</a:t>
            </a:r>
            <a:r>
              <a:rPr lang="en-US"/>
              <a:t>  </a:t>
            </a:r>
            <a:r>
              <a:rPr lang="en-US" sz="2800"/>
              <a:t>Identify the verb in the sentence.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33400" y="1773238"/>
            <a:ext cx="7239000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Step 2: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Identify the type of verb.</a:t>
            </a:r>
          </a:p>
          <a:p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Step 3: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Identify the tense.</a:t>
            </a:r>
          </a:p>
          <a:p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Step 4: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If in present tense, determine if 1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st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or 3</a:t>
            </a:r>
            <a:r>
              <a:rPr lang="en-US" sz="28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rd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person.  If in past tense, use auxiliary “to be” or “do” in past.</a:t>
            </a:r>
          </a:p>
          <a:p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Step 5: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Affirmative or negative?</a:t>
            </a:r>
          </a:p>
          <a:p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Step 6: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Add pronoun.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	</a:t>
            </a:r>
          </a:p>
          <a:p>
            <a:endParaRPr lang="en-US" sz="32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206500"/>
            <a:ext cx="8229600" cy="1143000"/>
          </a:xfrm>
        </p:spPr>
        <p:txBody>
          <a:bodyPr/>
          <a:lstStyle/>
          <a:p>
            <a:r>
              <a:rPr lang="en-US" sz="3200"/>
              <a:t>Affirmative sentence + </a:t>
            </a:r>
            <a:br>
              <a:rPr lang="en-US" sz="3200"/>
            </a:br>
            <a:r>
              <a:rPr lang="en-US" sz="3200"/>
              <a:t>negative tag</a:t>
            </a:r>
            <a:r>
              <a:rPr lang="en-US" sz="5200"/>
              <a:t> </a:t>
            </a:r>
            <a:endParaRPr lang="es-ES" sz="52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3213100"/>
            <a:ext cx="10693400" cy="24479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/>
              <a:t>Mary is here,   </a:t>
            </a:r>
            <a:r>
              <a:rPr lang="en-US" sz="3600" b="1"/>
              <a:t>isn’t she</a:t>
            </a:r>
            <a:r>
              <a:rPr lang="en-US" sz="3600"/>
              <a:t>?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/>
              <a:t>They have left, </a:t>
            </a:r>
            <a:r>
              <a:rPr lang="en-US" sz="3600" b="1"/>
              <a:t>haven’t they</a:t>
            </a:r>
            <a:r>
              <a:rPr lang="en-US" sz="3600"/>
              <a:t>?	</a:t>
            </a:r>
            <a:r>
              <a:rPr lang="en-US" sz="4800"/>
              <a:t>                                 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4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643050"/>
            <a:ext cx="7696200" cy="3022601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k-SK" sz="2800" dirty="0" smtClean="0"/>
              <a:t>   </a:t>
            </a:r>
            <a:r>
              <a:rPr lang="tr-TR" sz="2800" dirty="0" smtClean="0"/>
              <a:t>1</a:t>
            </a:r>
            <a:r>
              <a:rPr lang="tr-TR" sz="2800" dirty="0"/>
              <a:t>. She works for a big company, </a:t>
            </a:r>
            <a:r>
              <a:rPr lang="tr-TR" sz="2800" dirty="0" smtClean="0"/>
              <a:t>____ </a:t>
            </a:r>
            <a:r>
              <a:rPr lang="tr-TR" sz="2800" dirty="0"/>
              <a:t>_?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tr-TR" sz="2800" dirty="0" smtClean="0"/>
              <a:t>2</a:t>
            </a:r>
            <a:r>
              <a:rPr lang="tr-TR" sz="2800" dirty="0"/>
              <a:t>. The movie started at 8:00, _____ ___? </a:t>
            </a:r>
          </a:p>
          <a:p>
            <a:pPr>
              <a:lnSpc>
                <a:spcPct val="80000"/>
              </a:lnSpc>
              <a:buFontTx/>
              <a:buNone/>
            </a:pPr>
            <a:endParaRPr lang="sk-SK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 dirty="0" smtClean="0"/>
              <a:t>   </a:t>
            </a:r>
            <a:r>
              <a:rPr lang="tr-TR" sz="2800" dirty="0" smtClean="0"/>
              <a:t>3</a:t>
            </a:r>
            <a:r>
              <a:rPr lang="tr-TR" sz="2800" dirty="0"/>
              <a:t>. This is a good apple, ____ _____?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620713"/>
            <a:ext cx="8748712" cy="1728787"/>
          </a:xfrm>
        </p:spPr>
        <p:txBody>
          <a:bodyPr/>
          <a:lstStyle/>
          <a:p>
            <a:r>
              <a:rPr lang="en-US" sz="4000" b="1"/>
              <a:t>Negative sentence + </a:t>
            </a:r>
            <a:br>
              <a:rPr lang="en-US" sz="4000" b="1"/>
            </a:br>
            <a:r>
              <a:rPr lang="en-US" sz="4000" b="1"/>
              <a:t>affirmative tag</a:t>
            </a:r>
            <a:endParaRPr lang="es-ES" sz="4000" b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598863"/>
            <a:ext cx="8459787" cy="2493962"/>
          </a:xfrm>
        </p:spPr>
        <p:txBody>
          <a:bodyPr/>
          <a:lstStyle/>
          <a:p>
            <a:r>
              <a:rPr lang="en-US" sz="3600"/>
              <a:t>Edy </a:t>
            </a:r>
            <a:r>
              <a:rPr lang="en-US" sz="3600" b="1"/>
              <a:t>can’t sing</a:t>
            </a:r>
            <a:r>
              <a:rPr lang="en-US" sz="3600"/>
              <a:t>, can he?                                                                                                You </a:t>
            </a:r>
            <a:r>
              <a:rPr lang="en-US" sz="3600" b="1"/>
              <a:t>don’t</a:t>
            </a:r>
            <a:r>
              <a:rPr lang="en-US" sz="3600"/>
              <a:t> like tea, do you?</a:t>
            </a:r>
            <a:r>
              <a:rPr lang="en-US" sz="4800"/>
              <a:t> </a:t>
            </a:r>
            <a:endParaRPr lang="es-ES" sz="4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213"/>
          </a:xfrm>
        </p:spPr>
        <p:txBody>
          <a:bodyPr/>
          <a:lstStyle/>
          <a:p>
            <a:r>
              <a:rPr lang="tr-TR" sz="4000"/>
              <a:t>Important Notes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/>
              <a:t>In the present tense, if the subject is </a:t>
            </a:r>
            <a:r>
              <a:rPr lang="tr-TR" b="1" i="1"/>
              <a:t>"I"</a:t>
            </a:r>
            <a:r>
              <a:rPr lang="tr-TR" b="1"/>
              <a:t>, the auxiliary changes to </a:t>
            </a:r>
            <a:r>
              <a:rPr lang="tr-TR" b="1" i="1"/>
              <a:t>are</a:t>
            </a:r>
            <a:r>
              <a:rPr lang="tr-TR" b="1"/>
              <a:t> or </a:t>
            </a:r>
            <a:r>
              <a:rPr lang="tr-TR" b="1" i="1"/>
              <a:t>aren't</a:t>
            </a:r>
            <a:r>
              <a:rPr lang="tr-TR" b="1"/>
              <a:t>.</a:t>
            </a:r>
            <a:r>
              <a:rPr lang="tr-TR"/>
              <a:t/>
            </a:r>
            <a:br>
              <a:rPr lang="tr-TR"/>
            </a:br>
            <a:endParaRPr lang="tr-TR"/>
          </a:p>
          <a:p>
            <a:pPr>
              <a:buFontTx/>
              <a:buNone/>
            </a:pPr>
            <a:r>
              <a:rPr lang="tr-TR"/>
              <a:t>I'm sitting next to you, </a:t>
            </a:r>
            <a:r>
              <a:rPr lang="tr-TR" b="1"/>
              <a:t>aren't I?</a:t>
            </a:r>
            <a:r>
              <a:rPr lang="tr-TR"/>
              <a:t/>
            </a:r>
            <a:br>
              <a:rPr lang="tr-TR"/>
            </a:b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  <a:p>
            <a:endParaRPr lang="tr-TR"/>
          </a:p>
          <a:p>
            <a:endParaRPr lang="tr-TR"/>
          </a:p>
          <a:p>
            <a:pPr>
              <a:buFontTx/>
              <a:buNone/>
            </a:pPr>
            <a:endParaRPr lang="tr-TR"/>
          </a:p>
          <a:p>
            <a:r>
              <a:rPr lang="tr-TR"/>
              <a:t>She's very beautiful, isn't she? </a:t>
            </a:r>
          </a:p>
          <a:p>
            <a:pPr>
              <a:buFontTx/>
              <a:buNone/>
            </a:pPr>
            <a:endParaRPr lang="tr-TR"/>
          </a:p>
        </p:txBody>
      </p:sp>
      <p:pic>
        <p:nvPicPr>
          <p:cNvPr id="33797" name="Picture 5" descr="aishwarya%20ra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1863" y="1052513"/>
            <a:ext cx="1941512" cy="2592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213"/>
          </a:xfrm>
        </p:spPr>
        <p:txBody>
          <a:bodyPr/>
          <a:lstStyle/>
          <a:p>
            <a:r>
              <a:rPr lang="en-US" sz="4000"/>
              <a:t>Let’s Practice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696200" cy="4217987"/>
          </a:xfrm>
        </p:spPr>
        <p:txBody>
          <a:bodyPr/>
          <a:lstStyle/>
          <a:p>
            <a:r>
              <a:rPr lang="en-US"/>
              <a:t>Lunch was delicious, </a:t>
            </a:r>
            <a:r>
              <a:rPr lang="en-US" u="sng"/>
              <a:t>                </a:t>
            </a:r>
            <a:r>
              <a:rPr lang="en-US"/>
              <a:t>?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Spring break is next week, ______?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Class finished quickly, _________?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076825" y="1125538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Arial" charset="0"/>
                <a:cs typeface="Arial" charset="0"/>
              </a:rPr>
              <a:t>wasn’t</a:t>
            </a:r>
            <a:r>
              <a:rPr lang="en-US" sz="3200">
                <a:solidFill>
                  <a:srgbClr val="FF9933"/>
                </a:solidFill>
                <a:latin typeface="Arial" charset="0"/>
                <a:cs typeface="Arial" charset="0"/>
              </a:rPr>
              <a:t> </a:t>
            </a:r>
            <a:r>
              <a:rPr lang="en-US" sz="3200">
                <a:solidFill>
                  <a:schemeClr val="tx2"/>
                </a:solidFill>
                <a:latin typeface="Arial" charset="0"/>
                <a:cs typeface="Arial" charset="0"/>
              </a:rPr>
              <a:t>it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156325" y="2276475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Arial" charset="0"/>
                <a:cs typeface="Arial" charset="0"/>
              </a:rPr>
              <a:t>isn’t it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508625" y="3357563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Arial" charset="0"/>
                <a:cs typeface="Arial" charset="0"/>
              </a:rPr>
              <a:t>didn’t it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  <p:bldP spid="15364" grpId="0"/>
      <p:bldP spid="15365" grpId="0"/>
      <p:bldP spid="153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571612"/>
            <a:ext cx="7696200" cy="25923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k-SK" sz="2800" dirty="0" smtClean="0"/>
              <a:t>   </a:t>
            </a:r>
            <a:r>
              <a:rPr lang="tr-TR" sz="2800" dirty="0" smtClean="0"/>
              <a:t>1</a:t>
            </a:r>
            <a:r>
              <a:rPr lang="tr-TR" sz="2800" dirty="0"/>
              <a:t>. You don't have to work today, ___ ___?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tr-TR" sz="2800" dirty="0" smtClean="0"/>
              <a:t>2</a:t>
            </a:r>
            <a:r>
              <a:rPr lang="tr-TR" sz="2800" dirty="0"/>
              <a:t>. She won't get here on time, _____ __?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tr-TR" sz="2800" dirty="0" smtClean="0"/>
              <a:t>3</a:t>
            </a:r>
            <a:r>
              <a:rPr lang="tr-TR" sz="2800" dirty="0"/>
              <a:t>. Your dog hasn't had puppies, ____ ____?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2357430"/>
            <a:ext cx="6870700" cy="1600200"/>
          </a:xfrm>
        </p:spPr>
        <p:txBody>
          <a:bodyPr/>
          <a:lstStyle/>
          <a:p>
            <a:r>
              <a:rPr lang="sk-SK" dirty="0" smtClean="0"/>
              <a:t> </a:t>
            </a:r>
            <a:r>
              <a:rPr lang="en-US" dirty="0" smtClean="0"/>
              <a:t>Thank you for your attention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tr-TR"/>
          </a:p>
          <a:p>
            <a:pPr>
              <a:buFontTx/>
              <a:buNone/>
            </a:pPr>
            <a:endParaRPr lang="tr-TR"/>
          </a:p>
          <a:p>
            <a:pPr>
              <a:buFontTx/>
              <a:buNone/>
            </a:pPr>
            <a:endParaRPr lang="tr-TR"/>
          </a:p>
          <a:p>
            <a:pPr>
              <a:buFontTx/>
              <a:buNone/>
            </a:pPr>
            <a:r>
              <a:rPr lang="tr-TR"/>
              <a:t>	She's done something really interesting to her hair, hasn't she? </a:t>
            </a:r>
          </a:p>
        </p:txBody>
      </p:sp>
      <p:pic>
        <p:nvPicPr>
          <p:cNvPr id="35845" name="Picture 5" descr="girl%20with%20purple%20hai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620713"/>
            <a:ext cx="2147888" cy="2735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311275"/>
            <a:ext cx="7772400" cy="1470025"/>
          </a:xfrm>
        </p:spPr>
        <p:txBody>
          <a:bodyPr/>
          <a:lstStyle/>
          <a:p>
            <a:r>
              <a:rPr lang="es-GT" sz="4800" b="1">
                <a:solidFill>
                  <a:schemeClr val="folHlink"/>
                </a:solidFill>
              </a:rPr>
              <a:t>TAG QUESTIONS</a:t>
            </a:r>
            <a:endParaRPr lang="es-ES" sz="4800" b="1">
              <a:solidFill>
                <a:schemeClr val="folHlink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636838"/>
            <a:ext cx="6624638" cy="388778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4400">
                <a:latin typeface="Times New Roman" pitchFamily="18" charset="0"/>
              </a:rPr>
              <a:t>A tag question is a question added at the end of a sentence.  Speakers use it to make sure their information is correct.</a:t>
            </a:r>
            <a:r>
              <a:rPr lang="es-ES" sz="4400">
                <a:latin typeface="Times New Roman" pitchFamily="18" charset="0"/>
              </a:rPr>
              <a:t> </a:t>
            </a:r>
          </a:p>
          <a:p>
            <a:pPr algn="l">
              <a:lnSpc>
                <a:spcPct val="80000"/>
              </a:lnSpc>
            </a:pPr>
            <a:endParaRPr lang="es-ES" sz="4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</a:t>
            </a:r>
            <a:r>
              <a:rPr lang="en-US" u="sng"/>
              <a:t>tag question</a:t>
            </a:r>
            <a:r>
              <a:rPr lang="en-US"/>
              <a:t>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2400300"/>
          </a:xfrm>
        </p:spPr>
        <p:txBody>
          <a:bodyPr/>
          <a:lstStyle/>
          <a:p>
            <a:r>
              <a:rPr lang="en-US"/>
              <a:t>A tag question is a sentence with a question phrase connected at the end.</a:t>
            </a:r>
          </a:p>
          <a:p>
            <a:r>
              <a:rPr lang="en-US"/>
              <a:t>Example:</a:t>
            </a:r>
          </a:p>
          <a:p>
            <a:pPr>
              <a:buFontTx/>
              <a:buNone/>
            </a:pPr>
            <a:r>
              <a:rPr lang="en-US"/>
              <a:t>			It’s windy today, isn’t it?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33600" y="5486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 charset="0"/>
                <a:cs typeface="Arial" charset="0"/>
              </a:rPr>
              <a:t>Sentence part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181600" y="5486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 charset="0"/>
                <a:cs typeface="Arial" charset="0"/>
              </a:rPr>
              <a:t>Tag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943600" y="4648200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sk-SK">
              <a:solidFill>
                <a:srgbClr val="66FF33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3505200" y="4648200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sk-SK">
              <a:solidFill>
                <a:srgbClr val="66FF33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55650"/>
          </a:xfrm>
        </p:spPr>
        <p:txBody>
          <a:bodyPr/>
          <a:lstStyle/>
          <a:p>
            <a:r>
              <a:rPr lang="en-US" sz="3200"/>
              <a:t>Tag questions have two purposes: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357298"/>
            <a:ext cx="7696200" cy="2714644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To clarify information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sz="2800" dirty="0">
                <a:solidFill>
                  <a:schemeClr val="tx2"/>
                </a:solidFill>
              </a:rPr>
              <a:t>(the speaker expects an answer)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dirty="0" smtClean="0"/>
              <a:t>Example</a:t>
            </a:r>
            <a:r>
              <a:rPr lang="en-US" dirty="0"/>
              <a:t>: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tr-TR" sz="2400" dirty="0"/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We have a test tomorrow, don’t we?</a:t>
            </a:r>
            <a:endParaRPr lang="tr-TR" sz="2400" dirty="0"/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Mr. Smith is coming to the meeting, isn’t he</a:t>
            </a:r>
            <a:r>
              <a:rPr lang="en-US" sz="2400" dirty="0" smtClean="0"/>
              <a:t>?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r>
              <a:rPr lang="en-US" sz="3600"/>
              <a:t>Tag questions have two purposes: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696200" cy="36576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2"/>
            </a:pPr>
            <a:r>
              <a:rPr lang="en-US" dirty="0"/>
              <a:t>To agree with someone</a:t>
            </a:r>
          </a:p>
          <a:p>
            <a:pPr marL="609600" indent="-609600">
              <a:buFontTx/>
              <a:buNone/>
            </a:pPr>
            <a:r>
              <a:rPr lang="en-US" dirty="0"/>
              <a:t>	 	</a:t>
            </a:r>
            <a:r>
              <a:rPr lang="en-US" sz="2800" dirty="0"/>
              <a:t>(the speaker does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not expect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an answer)</a:t>
            </a:r>
          </a:p>
          <a:p>
            <a:pPr marL="609600" indent="-609600">
              <a:buFontTx/>
              <a:buNone/>
            </a:pPr>
            <a:endParaRPr lang="en-US" dirty="0"/>
          </a:p>
          <a:p>
            <a:pPr marL="990600" lvl="1" indent="-533400">
              <a:buFont typeface="Wingdings" pitchFamily="2" charset="2"/>
              <a:buNone/>
            </a:pPr>
            <a:r>
              <a:rPr lang="en-US" dirty="0"/>
              <a:t>	Example:</a:t>
            </a:r>
          </a:p>
          <a:p>
            <a:pPr marL="1371600" lvl="2" indent="-457200"/>
            <a:r>
              <a:rPr lang="en-US" dirty="0"/>
              <a:t>You’re falling asleep, aren’t you?</a:t>
            </a:r>
          </a:p>
          <a:p>
            <a:pPr marL="1371600" lvl="2" indent="-457200"/>
            <a:r>
              <a:rPr lang="en-US" dirty="0"/>
              <a:t>The party was a lot of fun, wasn’t it?</a:t>
            </a:r>
          </a:p>
          <a:p>
            <a:pPr marL="1371600" lvl="2" indent="-4572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2133600"/>
            <a:ext cx="7345362" cy="1944688"/>
          </a:xfrm>
          <a:noFill/>
          <a:ln/>
        </p:spPr>
        <p:txBody>
          <a:bodyPr/>
          <a:lstStyle/>
          <a:p>
            <a:r>
              <a:rPr lang="en-US"/>
              <a:t>Forming Tag Questions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0713"/>
            <a:ext cx="7696200" cy="4865687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>
                <a:solidFill>
                  <a:schemeClr val="tx2"/>
                </a:solidFill>
              </a:rPr>
              <a:t>Step 1:</a:t>
            </a:r>
            <a:r>
              <a:rPr lang="en-US"/>
              <a:t> </a:t>
            </a:r>
          </a:p>
          <a:p>
            <a:pPr marL="609600" indent="-609600">
              <a:buFontTx/>
              <a:buNone/>
            </a:pPr>
            <a:endParaRPr lang="tr-TR"/>
          </a:p>
          <a:p>
            <a:pPr marL="609600" indent="-609600">
              <a:buFontTx/>
              <a:buNone/>
            </a:pPr>
            <a:r>
              <a:rPr lang="en-US"/>
              <a:t>Identify the verb in the sentence.</a:t>
            </a:r>
            <a:endParaRPr lang="tr-TR"/>
          </a:p>
          <a:p>
            <a:pPr marL="609600" indent="-609600">
              <a:buFontTx/>
              <a:buNone/>
            </a:pPr>
            <a:endParaRPr lang="tr-TR"/>
          </a:p>
          <a:p>
            <a:pPr marL="609600" indent="-609600"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Sergio likes to eat at buffets, ______ __?</a:t>
            </a:r>
            <a:r>
              <a:rPr lang="en-US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268538" y="3933825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sk-SK">
              <a:solidFill>
                <a:srgbClr val="66FF33"/>
              </a:solidFill>
              <a:latin typeface="Arial" charset="0"/>
              <a:cs typeface="Arial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835150" y="4724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 charset="0"/>
                <a:cs typeface="Arial" charset="0"/>
              </a:rPr>
              <a:t>verb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/>
    </p:bldLst>
  </p:timing>
</p:sld>
</file>

<file path=ppt/theme/theme1.xml><?xml version="1.0" encoding="utf-8"?>
<a:theme xmlns:a="http://schemas.openxmlformats.org/drawingml/2006/main" name="Boyalı Kalemler">
  <a:themeElements>
    <a:clrScheme name="Boyalı Kalemler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Boyalı Kaleml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yalı Kalemler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172</TotalTime>
  <Words>433</Words>
  <Application>Microsoft PowerPoint</Application>
  <PresentationFormat>Prezentácia na obrazovke (4:3)</PresentationFormat>
  <Paragraphs>115</Paragraphs>
  <Slides>22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Boyalı Kalemler</vt:lpstr>
      <vt:lpstr>Using Tag Questions</vt:lpstr>
      <vt:lpstr>Snímka 2</vt:lpstr>
      <vt:lpstr>Snímka 3</vt:lpstr>
      <vt:lpstr>TAG QUESTIONS</vt:lpstr>
      <vt:lpstr>What is a tag question?</vt:lpstr>
      <vt:lpstr>Tag questions have two purposes:</vt:lpstr>
      <vt:lpstr>Tag questions have two purposes:</vt:lpstr>
      <vt:lpstr>Forming Tag Questions </vt:lpstr>
      <vt:lpstr>Snímka 9</vt:lpstr>
      <vt:lpstr>Snímka 10</vt:lpstr>
      <vt:lpstr>Snímka 11</vt:lpstr>
      <vt:lpstr>Snímka 12</vt:lpstr>
      <vt:lpstr>Snímka 13</vt:lpstr>
      <vt:lpstr>Snímka 14</vt:lpstr>
      <vt:lpstr>Overview</vt:lpstr>
      <vt:lpstr>Affirmative sentence +  negative tag </vt:lpstr>
      <vt:lpstr>Snímka 17</vt:lpstr>
      <vt:lpstr>Negative sentence +  affirmative tag</vt:lpstr>
      <vt:lpstr>Important Notes</vt:lpstr>
      <vt:lpstr>Let’s Practice</vt:lpstr>
      <vt:lpstr>Snímka 21</vt:lpstr>
      <vt:lpstr> 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Tag Questions</dc:title>
  <dc:creator>Çankaya Üniversitesi</dc:creator>
  <cp:lastModifiedBy>__</cp:lastModifiedBy>
  <cp:revision>21</cp:revision>
  <dcterms:created xsi:type="dcterms:W3CDTF">2009-04-29T07:29:03Z</dcterms:created>
  <dcterms:modified xsi:type="dcterms:W3CDTF">2018-10-03T15:17:51Z</dcterms:modified>
</cp:coreProperties>
</file>